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8"/>
  </p:notesMasterIdLst>
  <p:sldIdLst>
    <p:sldId id="1834" r:id="rId6"/>
    <p:sldId id="1835"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C704E31-CDBF-7314-37E7-7F90523CFD59}" name="Wardah Ajaz" initials="WA" userId="S::wajaz@affirma.com::a653774b-62e7-4fd4-84eb-453e7c2eb25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amela Cook" initials="PC" lastIdx="6" clrIdx="0">
    <p:extLst>
      <p:ext uri="{19B8F6BF-5375-455C-9EA6-DF929625EA0E}">
        <p15:presenceInfo xmlns:p15="http://schemas.microsoft.com/office/powerpoint/2012/main" userId="S::pcook@affirma.com::8106f2c5-df70-49fd-b5d7-bbbe241af32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3A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372F13-F921-930B-BF16-9D0B59735C70}" v="70" dt="2025-12-01T12:17:35.2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theme" Target="theme/theme1.xml"/><Relationship Id="rId2" Type="http://schemas.openxmlformats.org/officeDocument/2006/relationships/customXml" Target="../customXml/item2.xml"/><Relationship Id="rId1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viewProps" Target="viewProps.xml"/><Relationship Id="rId5" Type="http://schemas.openxmlformats.org/officeDocument/2006/relationships/slideMaster" Target="slideMasters/slideMaster1.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ommentAuthors" Target="commentAuthors.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Minelli" userId="S::mminelli@affirma.com::8aabbc37-ad6b-4f0e-b68e-6b3b4d01d997" providerId="AD" clId="Web-{AE372F13-F921-930B-BF16-9D0B59735C70}"/>
    <pc:docChg chg="modSld">
      <pc:chgData name="Matt Minelli" userId="S::mminelli@affirma.com::8aabbc37-ad6b-4f0e-b68e-6b3b4d01d997" providerId="AD" clId="Web-{AE372F13-F921-930B-BF16-9D0B59735C70}" dt="2025-12-01T12:17:35.299" v="67" actId="1076"/>
      <pc:docMkLst>
        <pc:docMk/>
      </pc:docMkLst>
      <pc:sldChg chg="modSp">
        <pc:chgData name="Matt Minelli" userId="S::mminelli@affirma.com::8aabbc37-ad6b-4f0e-b68e-6b3b4d01d997" providerId="AD" clId="Web-{AE372F13-F921-930B-BF16-9D0B59735C70}" dt="2025-12-01T12:17:11.156" v="62" actId="1076"/>
        <pc:sldMkLst>
          <pc:docMk/>
          <pc:sldMk cId="1287706696" sldId="1834"/>
        </pc:sldMkLst>
        <pc:spChg chg="mod">
          <ac:chgData name="Matt Minelli" userId="S::mminelli@affirma.com::8aabbc37-ad6b-4f0e-b68e-6b3b4d01d997" providerId="AD" clId="Web-{AE372F13-F921-930B-BF16-9D0B59735C70}" dt="2025-12-01T12:17:09.328" v="61" actId="1076"/>
          <ac:spMkLst>
            <pc:docMk/>
            <pc:sldMk cId="1287706696" sldId="1834"/>
            <ac:spMk id="12" creationId="{E778A92C-1382-1A12-8A05-918932FFC49A}"/>
          </ac:spMkLst>
        </pc:spChg>
        <pc:spChg chg="mod">
          <ac:chgData name="Matt Minelli" userId="S::mminelli@affirma.com::8aabbc37-ad6b-4f0e-b68e-6b3b4d01d997" providerId="AD" clId="Web-{AE372F13-F921-930B-BF16-9D0B59735C70}" dt="2025-12-01T12:17:11.156" v="62" actId="1076"/>
          <ac:spMkLst>
            <pc:docMk/>
            <pc:sldMk cId="1287706696" sldId="1834"/>
            <ac:spMk id="14" creationId="{7C420CDD-FF14-F374-84BE-A9C0D95642E1}"/>
          </ac:spMkLst>
        </pc:spChg>
      </pc:sldChg>
      <pc:sldChg chg="modSp">
        <pc:chgData name="Matt Minelli" userId="S::mminelli@affirma.com::8aabbc37-ad6b-4f0e-b68e-6b3b4d01d997" providerId="AD" clId="Web-{AE372F13-F921-930B-BF16-9D0B59735C70}" dt="2025-12-01T12:17:35.299" v="67" actId="1076"/>
        <pc:sldMkLst>
          <pc:docMk/>
          <pc:sldMk cId="3199374159" sldId="1835"/>
        </pc:sldMkLst>
        <pc:spChg chg="mod">
          <ac:chgData name="Matt Minelli" userId="S::mminelli@affirma.com::8aabbc37-ad6b-4f0e-b68e-6b3b4d01d997" providerId="AD" clId="Web-{AE372F13-F921-930B-BF16-9D0B59735C70}" dt="2025-12-01T12:14:45.601" v="34"/>
          <ac:spMkLst>
            <pc:docMk/>
            <pc:sldMk cId="3199374159" sldId="1835"/>
            <ac:spMk id="4" creationId="{BDC4B9FF-8695-D444-A5CC-2CB3135EEEAD}"/>
          </ac:spMkLst>
        </pc:spChg>
        <pc:spChg chg="mod">
          <ac:chgData name="Matt Minelli" userId="S::mminelli@affirma.com::8aabbc37-ad6b-4f0e-b68e-6b3b4d01d997" providerId="AD" clId="Web-{AE372F13-F921-930B-BF16-9D0B59735C70}" dt="2025-12-01T12:16:06.587" v="51"/>
          <ac:spMkLst>
            <pc:docMk/>
            <pc:sldMk cId="3199374159" sldId="1835"/>
            <ac:spMk id="6" creationId="{DC3185AF-4529-9642-92AB-B131CAEBC7A9}"/>
          </ac:spMkLst>
        </pc:spChg>
        <pc:spChg chg="mod">
          <ac:chgData name="Matt Minelli" userId="S::mminelli@affirma.com::8aabbc37-ad6b-4f0e-b68e-6b3b4d01d997" providerId="AD" clId="Web-{AE372F13-F921-930B-BF16-9D0B59735C70}" dt="2025-12-01T12:17:35.284" v="66" actId="1076"/>
          <ac:spMkLst>
            <pc:docMk/>
            <pc:sldMk cId="3199374159" sldId="1835"/>
            <ac:spMk id="12" creationId="{E778A92C-1382-1A12-8A05-918932FFC49A}"/>
          </ac:spMkLst>
        </pc:spChg>
        <pc:spChg chg="mod">
          <ac:chgData name="Matt Minelli" userId="S::mminelli@affirma.com::8aabbc37-ad6b-4f0e-b68e-6b3b4d01d997" providerId="AD" clId="Web-{AE372F13-F921-930B-BF16-9D0B59735C70}" dt="2025-12-01T12:17:35.299" v="67" actId="1076"/>
          <ac:spMkLst>
            <pc:docMk/>
            <pc:sldMk cId="3199374159" sldId="1835"/>
            <ac:spMk id="14" creationId="{7C420CDD-FF14-F374-84BE-A9C0D95642E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0A8312-0222-40F5-BDEB-4F92AEA49343}" type="datetimeFigureOut">
              <a:rPr lang="en-US" smtClean="0"/>
              <a:t>12/1/2025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D2A0CD-526E-4BDB-8351-4C4F909F586D}" type="slidenum">
              <a:rPr lang="en-US" smtClean="0"/>
              <a:t>‹#›</a:t>
            </a:fld>
            <a:endParaRPr lang="en-US"/>
          </a:p>
        </p:txBody>
      </p:sp>
    </p:spTree>
    <p:extLst>
      <p:ext uri="{BB962C8B-B14F-4D97-AF65-F5344CB8AC3E}">
        <p14:creationId xmlns:p14="http://schemas.microsoft.com/office/powerpoint/2010/main" val="1693446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D2A0CD-526E-4BDB-8351-4C4F909F586D}" type="slidenum">
              <a:rPr lang="en-US" smtClean="0"/>
              <a:t>1</a:t>
            </a:fld>
            <a:endParaRPr lang="en-US"/>
          </a:p>
        </p:txBody>
      </p:sp>
    </p:spTree>
    <p:extLst>
      <p:ext uri="{BB962C8B-B14F-4D97-AF65-F5344CB8AC3E}">
        <p14:creationId xmlns:p14="http://schemas.microsoft.com/office/powerpoint/2010/main" val="1373155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D2A0CD-526E-4BDB-8351-4C4F909F586D}" type="slidenum">
              <a:rPr lang="en-US" smtClean="0"/>
              <a:t>2</a:t>
            </a:fld>
            <a:endParaRPr lang="en-US"/>
          </a:p>
        </p:txBody>
      </p:sp>
    </p:spTree>
    <p:extLst>
      <p:ext uri="{BB962C8B-B14F-4D97-AF65-F5344CB8AC3E}">
        <p14:creationId xmlns:p14="http://schemas.microsoft.com/office/powerpoint/2010/main" val="2885532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15E7-052A-4307-9B29-D94C120AEF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1948D8-569C-4F33-A588-CD66945765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F281A2-D60F-4888-AE2B-90C0CF8745F7}"/>
              </a:ext>
            </a:extLst>
          </p:cNvPr>
          <p:cNvSpPr>
            <a:spLocks noGrp="1"/>
          </p:cNvSpPr>
          <p:nvPr>
            <p:ph type="dt" sz="half" idx="10"/>
          </p:nvPr>
        </p:nvSpPr>
        <p:spPr/>
        <p:txBody>
          <a:bodyPr/>
          <a:lstStyle/>
          <a:p>
            <a:fld id="{67D3573E-0058-463A-B7EA-1DAD0737FD0C}" type="datetimeFigureOut">
              <a:rPr lang="en-US" smtClean="0"/>
              <a:t>12/1/2025</a:t>
            </a:fld>
            <a:endParaRPr lang="en-US"/>
          </a:p>
        </p:txBody>
      </p:sp>
      <p:sp>
        <p:nvSpPr>
          <p:cNvPr id="5" name="Footer Placeholder 4">
            <a:extLst>
              <a:ext uri="{FF2B5EF4-FFF2-40B4-BE49-F238E27FC236}">
                <a16:creationId xmlns:a16="http://schemas.microsoft.com/office/drawing/2014/main" id="{9A8A0EB7-B10B-42C2-82C9-5225B2C68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F5954-2944-4607-93C6-42F4895FF777}"/>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182123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0D31-2E04-4930-B433-FE01F69D99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FA1223-8702-4A56-A992-564F31129D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A9329D-DD17-4CA2-9F96-B0E0E54F9574}"/>
              </a:ext>
            </a:extLst>
          </p:cNvPr>
          <p:cNvSpPr>
            <a:spLocks noGrp="1"/>
          </p:cNvSpPr>
          <p:nvPr>
            <p:ph type="dt" sz="half" idx="10"/>
          </p:nvPr>
        </p:nvSpPr>
        <p:spPr/>
        <p:txBody>
          <a:bodyPr/>
          <a:lstStyle/>
          <a:p>
            <a:fld id="{67D3573E-0058-463A-B7EA-1DAD0737FD0C}" type="datetimeFigureOut">
              <a:rPr lang="en-US" smtClean="0"/>
              <a:t>12/1/2025</a:t>
            </a:fld>
            <a:endParaRPr lang="en-US"/>
          </a:p>
        </p:txBody>
      </p:sp>
      <p:sp>
        <p:nvSpPr>
          <p:cNvPr id="5" name="Footer Placeholder 4">
            <a:extLst>
              <a:ext uri="{FF2B5EF4-FFF2-40B4-BE49-F238E27FC236}">
                <a16:creationId xmlns:a16="http://schemas.microsoft.com/office/drawing/2014/main" id="{8D39100C-C12F-42D8-ADA6-B8095B59C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B4E089-A93D-48A7-80CF-282B66BD6929}"/>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232315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893E5D-328A-4752-9A3D-14435EAEC9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55F347-1374-41B7-B805-081C8BBE51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D7BE4-0B41-4311-8A52-22D200FC1BBE}"/>
              </a:ext>
            </a:extLst>
          </p:cNvPr>
          <p:cNvSpPr>
            <a:spLocks noGrp="1"/>
          </p:cNvSpPr>
          <p:nvPr>
            <p:ph type="dt" sz="half" idx="10"/>
          </p:nvPr>
        </p:nvSpPr>
        <p:spPr/>
        <p:txBody>
          <a:bodyPr/>
          <a:lstStyle/>
          <a:p>
            <a:fld id="{67D3573E-0058-463A-B7EA-1DAD0737FD0C}" type="datetimeFigureOut">
              <a:rPr lang="en-US" smtClean="0"/>
              <a:t>12/1/2025</a:t>
            </a:fld>
            <a:endParaRPr lang="en-US"/>
          </a:p>
        </p:txBody>
      </p:sp>
      <p:sp>
        <p:nvSpPr>
          <p:cNvPr id="5" name="Footer Placeholder 4">
            <a:extLst>
              <a:ext uri="{FF2B5EF4-FFF2-40B4-BE49-F238E27FC236}">
                <a16:creationId xmlns:a16="http://schemas.microsoft.com/office/drawing/2014/main" id="{BCD12F91-8B92-459E-910B-650D14758B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1BAED4-D7AD-494F-98D9-610DE1E38CC2}"/>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555203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ase Study Single Slide - Data Resul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095998" y="0"/>
            <a:ext cx="6096002" cy="5093207"/>
          </a:xfrm>
        </p:spPr>
        <p:txBody>
          <a:bodyPr/>
          <a:lstStyle/>
          <a:p>
            <a:endParaRPr lang="en-US"/>
          </a:p>
        </p:txBody>
      </p:sp>
      <p:sp>
        <p:nvSpPr>
          <p:cNvPr id="18" name="Rectangle 17">
            <a:extLst>
              <a:ext uri="{FF2B5EF4-FFF2-40B4-BE49-F238E27FC236}">
                <a16:creationId xmlns:a16="http://schemas.microsoft.com/office/drawing/2014/main" id="{ACBE22CA-CCD0-734A-932E-AF573C2B98B7}"/>
              </a:ext>
            </a:extLst>
          </p:cNvPr>
          <p:cNvSpPr/>
          <p:nvPr userDrawn="1"/>
        </p:nvSpPr>
        <p:spPr>
          <a:xfrm>
            <a:off x="6095998" y="5093207"/>
            <a:ext cx="6096002" cy="1764793"/>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20" name="Text Placeholder 5">
            <a:extLst>
              <a:ext uri="{FF2B5EF4-FFF2-40B4-BE49-F238E27FC236}">
                <a16:creationId xmlns:a16="http://schemas.microsoft.com/office/drawing/2014/main" id="{50E4BD5B-FA1C-CA42-B01F-D6A4F333E0FE}"/>
              </a:ext>
            </a:extLst>
          </p:cNvPr>
          <p:cNvSpPr>
            <a:spLocks noGrp="1"/>
          </p:cNvSpPr>
          <p:nvPr>
            <p:ph type="body" sz="quarter" idx="18" hasCustomPrompt="1"/>
          </p:nvPr>
        </p:nvSpPr>
        <p:spPr>
          <a:xfrm>
            <a:off x="6479966" y="556945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1D9650A9-D1FE-7F4E-A1C9-FF16CE20B16F}"/>
              </a:ext>
            </a:extLst>
          </p:cNvPr>
          <p:cNvSpPr txBox="1"/>
          <p:nvPr userDrawn="1"/>
        </p:nvSpPr>
        <p:spPr>
          <a:xfrm>
            <a:off x="6479967" y="5292458"/>
            <a:ext cx="1523418" cy="276999"/>
          </a:xfrm>
          <a:prstGeom prst="rect">
            <a:avLst/>
          </a:prstGeom>
          <a:noFill/>
        </p:spPr>
        <p:txBody>
          <a:bodyPr wrap="square" rtlCol="0">
            <a:spAutoFit/>
          </a:bodyPr>
          <a:lstStyle/>
          <a:p>
            <a:pPr algn="l"/>
            <a:r>
              <a:rPr lang="en-US" sz="1200" b="1" i="0" spc="300">
                <a:solidFill>
                  <a:schemeClr val="bg1"/>
                </a:solidFill>
                <a:latin typeface="Arial" panose="020B0604020202020204" pitchFamily="34" charset="0"/>
                <a:cs typeface="Arial" panose="020B0604020202020204" pitchFamily="34" charset="0"/>
              </a:rPr>
              <a:t>RESULTS</a:t>
            </a:r>
          </a:p>
        </p:txBody>
      </p:sp>
      <p:sp>
        <p:nvSpPr>
          <p:cNvPr id="19" name="Text Placeholder 5">
            <a:extLst>
              <a:ext uri="{FF2B5EF4-FFF2-40B4-BE49-F238E27FC236}">
                <a16:creationId xmlns:a16="http://schemas.microsoft.com/office/drawing/2014/main" id="{DE51963F-09DC-8E4A-88D2-C536162B970E}"/>
              </a:ext>
            </a:extLst>
          </p:cNvPr>
          <p:cNvSpPr>
            <a:spLocks noGrp="1"/>
          </p:cNvSpPr>
          <p:nvPr>
            <p:ph type="body" sz="quarter" idx="21" hasCustomPrompt="1"/>
          </p:nvPr>
        </p:nvSpPr>
        <p:spPr>
          <a:xfrm>
            <a:off x="6479965" y="596823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28" name="Text Placeholder 5">
            <a:extLst>
              <a:ext uri="{FF2B5EF4-FFF2-40B4-BE49-F238E27FC236}">
                <a16:creationId xmlns:a16="http://schemas.microsoft.com/office/drawing/2014/main" id="{C8C32DBD-DA02-E348-877F-086CEC75A197}"/>
              </a:ext>
            </a:extLst>
          </p:cNvPr>
          <p:cNvSpPr>
            <a:spLocks noGrp="1"/>
          </p:cNvSpPr>
          <p:nvPr>
            <p:ph type="body" sz="quarter" idx="22" hasCustomPrompt="1"/>
          </p:nvPr>
        </p:nvSpPr>
        <p:spPr>
          <a:xfrm>
            <a:off x="8278598" y="5560830"/>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29" name="Text Placeholder 5">
            <a:extLst>
              <a:ext uri="{FF2B5EF4-FFF2-40B4-BE49-F238E27FC236}">
                <a16:creationId xmlns:a16="http://schemas.microsoft.com/office/drawing/2014/main" id="{6EB1CA55-D925-444F-8DA0-8CEF05F20D86}"/>
              </a:ext>
            </a:extLst>
          </p:cNvPr>
          <p:cNvSpPr>
            <a:spLocks noGrp="1"/>
          </p:cNvSpPr>
          <p:nvPr>
            <p:ph type="body" sz="quarter" idx="23" hasCustomPrompt="1"/>
          </p:nvPr>
        </p:nvSpPr>
        <p:spPr>
          <a:xfrm>
            <a:off x="8278597" y="5959610"/>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30" name="Text Placeholder 5">
            <a:extLst>
              <a:ext uri="{FF2B5EF4-FFF2-40B4-BE49-F238E27FC236}">
                <a16:creationId xmlns:a16="http://schemas.microsoft.com/office/drawing/2014/main" id="{9555A56F-2156-0C47-9C24-6E95A084A9D2}"/>
              </a:ext>
            </a:extLst>
          </p:cNvPr>
          <p:cNvSpPr>
            <a:spLocks noGrp="1"/>
          </p:cNvSpPr>
          <p:nvPr>
            <p:ph type="body" sz="quarter" idx="24" hasCustomPrompt="1"/>
          </p:nvPr>
        </p:nvSpPr>
        <p:spPr>
          <a:xfrm>
            <a:off x="10077230" y="555309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31" name="Text Placeholder 5">
            <a:extLst>
              <a:ext uri="{FF2B5EF4-FFF2-40B4-BE49-F238E27FC236}">
                <a16:creationId xmlns:a16="http://schemas.microsoft.com/office/drawing/2014/main" id="{0AC86934-578D-4547-91D4-0207518575BA}"/>
              </a:ext>
            </a:extLst>
          </p:cNvPr>
          <p:cNvSpPr>
            <a:spLocks noGrp="1"/>
          </p:cNvSpPr>
          <p:nvPr>
            <p:ph type="body" sz="quarter" idx="25" hasCustomPrompt="1"/>
          </p:nvPr>
        </p:nvSpPr>
        <p:spPr>
          <a:xfrm>
            <a:off x="10077229" y="595187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76570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AD27F-2229-4DC3-B368-5546AAA958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C598AD-9BD4-494B-81C9-E3D54A0397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41111F-21B9-4D4D-B19B-AA4895D6D299}"/>
              </a:ext>
            </a:extLst>
          </p:cNvPr>
          <p:cNvSpPr>
            <a:spLocks noGrp="1"/>
          </p:cNvSpPr>
          <p:nvPr>
            <p:ph type="dt" sz="half" idx="10"/>
          </p:nvPr>
        </p:nvSpPr>
        <p:spPr/>
        <p:txBody>
          <a:bodyPr/>
          <a:lstStyle/>
          <a:p>
            <a:fld id="{67D3573E-0058-463A-B7EA-1DAD0737FD0C}" type="datetimeFigureOut">
              <a:rPr lang="en-US" smtClean="0"/>
              <a:t>12/1/2025</a:t>
            </a:fld>
            <a:endParaRPr lang="en-US"/>
          </a:p>
        </p:txBody>
      </p:sp>
      <p:sp>
        <p:nvSpPr>
          <p:cNvPr id="5" name="Footer Placeholder 4">
            <a:extLst>
              <a:ext uri="{FF2B5EF4-FFF2-40B4-BE49-F238E27FC236}">
                <a16:creationId xmlns:a16="http://schemas.microsoft.com/office/drawing/2014/main" id="{BA6477AB-A577-43A4-9665-378A0898A1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D94B8D-3ADB-4ACE-A07B-3E5396AA5857}"/>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150640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0072E-319B-435E-B13B-8D697D6D90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004F99-1042-4B32-A848-3678122E0A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05C7B7-CBFA-4F5E-A09A-17CE96A94926}"/>
              </a:ext>
            </a:extLst>
          </p:cNvPr>
          <p:cNvSpPr>
            <a:spLocks noGrp="1"/>
          </p:cNvSpPr>
          <p:nvPr>
            <p:ph type="dt" sz="half" idx="10"/>
          </p:nvPr>
        </p:nvSpPr>
        <p:spPr/>
        <p:txBody>
          <a:bodyPr/>
          <a:lstStyle/>
          <a:p>
            <a:fld id="{67D3573E-0058-463A-B7EA-1DAD0737FD0C}" type="datetimeFigureOut">
              <a:rPr lang="en-US" smtClean="0"/>
              <a:t>12/1/2025</a:t>
            </a:fld>
            <a:endParaRPr lang="en-US"/>
          </a:p>
        </p:txBody>
      </p:sp>
      <p:sp>
        <p:nvSpPr>
          <p:cNvPr id="5" name="Footer Placeholder 4">
            <a:extLst>
              <a:ext uri="{FF2B5EF4-FFF2-40B4-BE49-F238E27FC236}">
                <a16:creationId xmlns:a16="http://schemas.microsoft.com/office/drawing/2014/main" id="{2868ADDD-08E7-446B-8FAC-7EDCA8BE6F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4D90F7-C7A2-4747-93DA-358DD2618C58}"/>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3669625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86218-E355-4987-9F74-50AA6F4978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741890-8D3C-4A1B-8564-A2C712D8E4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AE8437-8408-40E0-AA99-697E74A7AD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665E1A-40D2-4889-BBA1-07A2A16E5317}"/>
              </a:ext>
            </a:extLst>
          </p:cNvPr>
          <p:cNvSpPr>
            <a:spLocks noGrp="1"/>
          </p:cNvSpPr>
          <p:nvPr>
            <p:ph type="dt" sz="half" idx="10"/>
          </p:nvPr>
        </p:nvSpPr>
        <p:spPr/>
        <p:txBody>
          <a:bodyPr/>
          <a:lstStyle/>
          <a:p>
            <a:fld id="{67D3573E-0058-463A-B7EA-1DAD0737FD0C}" type="datetimeFigureOut">
              <a:rPr lang="en-US" smtClean="0"/>
              <a:t>12/1/2025</a:t>
            </a:fld>
            <a:endParaRPr lang="en-US"/>
          </a:p>
        </p:txBody>
      </p:sp>
      <p:sp>
        <p:nvSpPr>
          <p:cNvPr id="6" name="Footer Placeholder 5">
            <a:extLst>
              <a:ext uri="{FF2B5EF4-FFF2-40B4-BE49-F238E27FC236}">
                <a16:creationId xmlns:a16="http://schemas.microsoft.com/office/drawing/2014/main" id="{5E083FD0-DE43-4F11-AE83-48FC3070F0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32682E-F29D-4B88-BBB8-973C5745B247}"/>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1053511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7AB1-E62F-4492-81EF-91C5FDE8F5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E9A55C-272E-47E5-B065-685D9815E0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7F5B06-3E0D-4CE2-8ACF-7D6484505A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273769-0210-448C-BBC1-5EFF1AF63D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769F34-C025-44FE-A2A6-85A115CC50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5D54AD-7E17-4774-96A5-D1AC7E740468}"/>
              </a:ext>
            </a:extLst>
          </p:cNvPr>
          <p:cNvSpPr>
            <a:spLocks noGrp="1"/>
          </p:cNvSpPr>
          <p:nvPr>
            <p:ph type="dt" sz="half" idx="10"/>
          </p:nvPr>
        </p:nvSpPr>
        <p:spPr/>
        <p:txBody>
          <a:bodyPr/>
          <a:lstStyle/>
          <a:p>
            <a:fld id="{67D3573E-0058-463A-B7EA-1DAD0737FD0C}" type="datetimeFigureOut">
              <a:rPr lang="en-US" smtClean="0"/>
              <a:t>12/1/2025</a:t>
            </a:fld>
            <a:endParaRPr lang="en-US"/>
          </a:p>
        </p:txBody>
      </p:sp>
      <p:sp>
        <p:nvSpPr>
          <p:cNvPr id="8" name="Footer Placeholder 7">
            <a:extLst>
              <a:ext uri="{FF2B5EF4-FFF2-40B4-BE49-F238E27FC236}">
                <a16:creationId xmlns:a16="http://schemas.microsoft.com/office/drawing/2014/main" id="{DFC25054-379F-445D-AD4C-AE18D7A170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0BC507-9A75-4657-9EE9-8D5A43362B5D}"/>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3928558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9A439-4B84-4857-84EB-B54AD2704B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77F5BF-154C-4036-8C98-690E93B70BCA}"/>
              </a:ext>
            </a:extLst>
          </p:cNvPr>
          <p:cNvSpPr>
            <a:spLocks noGrp="1"/>
          </p:cNvSpPr>
          <p:nvPr>
            <p:ph type="dt" sz="half" idx="10"/>
          </p:nvPr>
        </p:nvSpPr>
        <p:spPr/>
        <p:txBody>
          <a:bodyPr/>
          <a:lstStyle/>
          <a:p>
            <a:fld id="{67D3573E-0058-463A-B7EA-1DAD0737FD0C}" type="datetimeFigureOut">
              <a:rPr lang="en-US" smtClean="0"/>
              <a:t>12/1/2025</a:t>
            </a:fld>
            <a:endParaRPr lang="en-US"/>
          </a:p>
        </p:txBody>
      </p:sp>
      <p:sp>
        <p:nvSpPr>
          <p:cNvPr id="4" name="Footer Placeholder 3">
            <a:extLst>
              <a:ext uri="{FF2B5EF4-FFF2-40B4-BE49-F238E27FC236}">
                <a16:creationId xmlns:a16="http://schemas.microsoft.com/office/drawing/2014/main" id="{3969E2E3-C6D0-4B99-B0B4-E48E07F41C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315F9B-FE71-46BC-A3A3-2135A6491BA5}"/>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751145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0E579-783C-4D17-A7DC-C411FBEE4E8F}"/>
              </a:ext>
            </a:extLst>
          </p:cNvPr>
          <p:cNvSpPr>
            <a:spLocks noGrp="1"/>
          </p:cNvSpPr>
          <p:nvPr>
            <p:ph type="dt" sz="half" idx="10"/>
          </p:nvPr>
        </p:nvSpPr>
        <p:spPr/>
        <p:txBody>
          <a:bodyPr/>
          <a:lstStyle/>
          <a:p>
            <a:fld id="{67D3573E-0058-463A-B7EA-1DAD0737FD0C}" type="datetimeFigureOut">
              <a:rPr lang="en-US" smtClean="0"/>
              <a:t>12/1/2025</a:t>
            </a:fld>
            <a:endParaRPr lang="en-US"/>
          </a:p>
        </p:txBody>
      </p:sp>
      <p:sp>
        <p:nvSpPr>
          <p:cNvPr id="3" name="Footer Placeholder 2">
            <a:extLst>
              <a:ext uri="{FF2B5EF4-FFF2-40B4-BE49-F238E27FC236}">
                <a16:creationId xmlns:a16="http://schemas.microsoft.com/office/drawing/2014/main" id="{5C065766-0F37-42F0-8639-460FE109DC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466DEA-0A45-462E-8442-6387082D621F}"/>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2167123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AE5B7-896F-48A5-BB9D-B77BF288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76666F-5B5B-4B4E-B138-9A8A8C135E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8AC3DC-C555-4A54-95AB-3B32ADF4EE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193A1B-7501-4697-931A-25F39DDB8996}"/>
              </a:ext>
            </a:extLst>
          </p:cNvPr>
          <p:cNvSpPr>
            <a:spLocks noGrp="1"/>
          </p:cNvSpPr>
          <p:nvPr>
            <p:ph type="dt" sz="half" idx="10"/>
          </p:nvPr>
        </p:nvSpPr>
        <p:spPr/>
        <p:txBody>
          <a:bodyPr/>
          <a:lstStyle/>
          <a:p>
            <a:fld id="{67D3573E-0058-463A-B7EA-1DAD0737FD0C}" type="datetimeFigureOut">
              <a:rPr lang="en-US" smtClean="0"/>
              <a:t>12/1/2025</a:t>
            </a:fld>
            <a:endParaRPr lang="en-US"/>
          </a:p>
        </p:txBody>
      </p:sp>
      <p:sp>
        <p:nvSpPr>
          <p:cNvPr id="6" name="Footer Placeholder 5">
            <a:extLst>
              <a:ext uri="{FF2B5EF4-FFF2-40B4-BE49-F238E27FC236}">
                <a16:creationId xmlns:a16="http://schemas.microsoft.com/office/drawing/2014/main" id="{FAEA95F1-D8DA-4206-9AFF-00D59481B9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D3FE04-5D15-40EF-AD83-D13A5D19A547}"/>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3782114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7F919-A990-4F12-9028-71B315A85E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786613-7A59-4C61-B3F6-7012A1BD36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13933E-50A4-4710-BB2D-A06BD457B6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126195-96A9-4742-995F-058B9ED56741}"/>
              </a:ext>
            </a:extLst>
          </p:cNvPr>
          <p:cNvSpPr>
            <a:spLocks noGrp="1"/>
          </p:cNvSpPr>
          <p:nvPr>
            <p:ph type="dt" sz="half" idx="10"/>
          </p:nvPr>
        </p:nvSpPr>
        <p:spPr/>
        <p:txBody>
          <a:bodyPr/>
          <a:lstStyle/>
          <a:p>
            <a:fld id="{67D3573E-0058-463A-B7EA-1DAD0737FD0C}" type="datetimeFigureOut">
              <a:rPr lang="en-US" smtClean="0"/>
              <a:t>12/1/2025</a:t>
            </a:fld>
            <a:endParaRPr lang="en-US"/>
          </a:p>
        </p:txBody>
      </p:sp>
      <p:sp>
        <p:nvSpPr>
          <p:cNvPr id="6" name="Footer Placeholder 5">
            <a:extLst>
              <a:ext uri="{FF2B5EF4-FFF2-40B4-BE49-F238E27FC236}">
                <a16:creationId xmlns:a16="http://schemas.microsoft.com/office/drawing/2014/main" id="{2AD91C13-BB64-412D-BE0D-B72162B043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ECCC33-0A96-4574-9FCE-C963B4DDD932}"/>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178274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E6F126-03DC-4D7B-B379-3C62C269AC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AEFBD2-0F96-403C-A7DF-F428121C1A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2880A0-A885-4476-AA4A-C36F45F3B4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3573E-0058-463A-B7EA-1DAD0737FD0C}" type="datetimeFigureOut">
              <a:rPr lang="en-US" smtClean="0"/>
              <a:t>12/1/2025</a:t>
            </a:fld>
            <a:endParaRPr lang="en-US"/>
          </a:p>
        </p:txBody>
      </p:sp>
      <p:sp>
        <p:nvSpPr>
          <p:cNvPr id="5" name="Footer Placeholder 4">
            <a:extLst>
              <a:ext uri="{FF2B5EF4-FFF2-40B4-BE49-F238E27FC236}">
                <a16:creationId xmlns:a16="http://schemas.microsoft.com/office/drawing/2014/main" id="{7A8EB687-F61F-4D35-B03F-2CFB2F7293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762791-AB6D-414E-8F2A-F80201D92D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78B8F2-FE92-4537-960E-75FA3EF0C5E0}" type="slidenum">
              <a:rPr lang="en-US" smtClean="0"/>
              <a:t>‹#›</a:t>
            </a:fld>
            <a:endParaRPr lang="en-US"/>
          </a:p>
        </p:txBody>
      </p:sp>
    </p:spTree>
    <p:extLst>
      <p:ext uri="{BB962C8B-B14F-4D97-AF65-F5344CB8AC3E}">
        <p14:creationId xmlns:p14="http://schemas.microsoft.com/office/powerpoint/2010/main" val="3732396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microsoft.com/en-us/industry/mobility"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9918B97-2236-432B-9D84-A860394888A6}"/>
              </a:ext>
            </a:extLst>
          </p:cNvPr>
          <p:cNvSpPr>
            <a:spLocks noGrp="1" noRot="1" noMove="1" noResize="1" noEditPoints="1" noAdjustHandles="1" noChangeArrowheads="1" noChangeShapeType="1"/>
          </p:cNvSpPr>
          <p:nvPr/>
        </p:nvSpPr>
        <p:spPr>
          <a:xfrm>
            <a:off x="5380140" y="4408414"/>
            <a:ext cx="6811860" cy="2449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888A8EE-A41B-104E-87E1-EB98061134BE}"/>
              </a:ext>
            </a:extLst>
          </p:cNvPr>
          <p:cNvSpPr>
            <a:spLocks noGrp="1"/>
          </p:cNvSpPr>
          <p:nvPr>
            <p:ph type="sldNum" sz="quarter" idx="12"/>
          </p:nvPr>
        </p:nvSpPr>
        <p:spPr/>
        <p:txBody>
          <a:bodyPr/>
          <a:lstStyle/>
          <a:p>
            <a:fld id="{056F86DB-78DF-EB43-A6BE-40415A3A0052}" type="slidenum">
              <a:rPr lang="en-US" smtClean="0"/>
              <a:pPr/>
              <a:t>1</a:t>
            </a:fld>
            <a:endParaRPr lang="en-US"/>
          </a:p>
        </p:txBody>
      </p:sp>
      <p:sp>
        <p:nvSpPr>
          <p:cNvPr id="4" name="Title 3">
            <a:extLst>
              <a:ext uri="{FF2B5EF4-FFF2-40B4-BE49-F238E27FC236}">
                <a16:creationId xmlns:a16="http://schemas.microsoft.com/office/drawing/2014/main" id="{BDC4B9FF-8695-D444-A5CC-2CB3135EEEAD}"/>
              </a:ext>
            </a:extLst>
          </p:cNvPr>
          <p:cNvSpPr>
            <a:spLocks noGrp="1"/>
          </p:cNvSpPr>
          <p:nvPr>
            <p:ph type="ctrTitle"/>
          </p:nvPr>
        </p:nvSpPr>
        <p:spPr>
          <a:xfrm>
            <a:off x="359591" y="73434"/>
            <a:ext cx="10894810" cy="738638"/>
          </a:xfrm>
        </p:spPr>
        <p:txBody>
          <a:bodyPr>
            <a:normAutofit/>
          </a:bodyPr>
          <a:lstStyle/>
          <a:p>
            <a:r>
              <a:rPr lang="en-US" sz="3200" b="1" dirty="0">
                <a:solidFill>
                  <a:srgbClr val="063A79"/>
                </a:solidFill>
                <a:latin typeface="Poppins"/>
                <a:cs typeface="Poppins"/>
              </a:rPr>
              <a:t>Microsoft</a:t>
            </a:r>
            <a:r>
              <a:rPr lang="en-US" sz="3500" b="1" dirty="0">
                <a:solidFill>
                  <a:srgbClr val="063A79"/>
                </a:solidFill>
                <a:latin typeface="Poppins"/>
                <a:cs typeface="Poppins"/>
              </a:rPr>
              <a:t> Video Marketing Sizzle</a:t>
            </a:r>
            <a:endParaRPr lang="en-US" sz="3500" b="1">
              <a:solidFill>
                <a:srgbClr val="063A79"/>
              </a:solidFill>
              <a:latin typeface="Poppins"/>
              <a:cs typeface="Poppins"/>
            </a:endParaRPr>
          </a:p>
        </p:txBody>
      </p:sp>
      <p:sp>
        <p:nvSpPr>
          <p:cNvPr id="6" name="Text Placeholder 5">
            <a:extLst>
              <a:ext uri="{FF2B5EF4-FFF2-40B4-BE49-F238E27FC236}">
                <a16:creationId xmlns:a16="http://schemas.microsoft.com/office/drawing/2014/main" id="{DC3185AF-4529-9642-92AB-B131CAEBC7A9}"/>
              </a:ext>
            </a:extLst>
          </p:cNvPr>
          <p:cNvSpPr>
            <a:spLocks noGrp="1"/>
          </p:cNvSpPr>
          <p:nvPr>
            <p:ph type="body" sz="quarter" idx="20"/>
          </p:nvPr>
        </p:nvSpPr>
        <p:spPr>
          <a:xfrm>
            <a:off x="398239" y="780135"/>
            <a:ext cx="7072388" cy="1650502"/>
          </a:xfrm>
        </p:spPr>
        <p:txBody>
          <a:bodyPr vert="horz" lIns="91440" tIns="45720" rIns="91440" bIns="45720" rtlCol="0" anchor="t">
            <a:noAutofit/>
          </a:bodyPr>
          <a:lstStyle/>
          <a:p>
            <a:r>
              <a:rPr lang="en-US" sz="1300" dirty="0">
                <a:solidFill>
                  <a:srgbClr val="404040"/>
                </a:solidFill>
                <a:latin typeface="Poppins"/>
                <a:ea typeface="+mn-lt"/>
                <a:cs typeface="Poppins"/>
              </a:rPr>
              <a:t>Microsoft's Director of Product Marketing for Mobility sought a video that would effectively showcase their capabilities across various solution areas. He needed a piece that not only aligned with the company's vision but also captivated its target audience. The client wanted the video for an approaching CES conference and intended to make it the flagship video on the website.</a:t>
            </a:r>
            <a:endParaRPr lang="en-US" sz="1300" dirty="0">
              <a:latin typeface="Poppins"/>
              <a:ea typeface="Calibri"/>
              <a:cs typeface="Poppins"/>
            </a:endParaRPr>
          </a:p>
        </p:txBody>
      </p:sp>
      <p:sp>
        <p:nvSpPr>
          <p:cNvPr id="8" name="Text Placeholder 7">
            <a:extLst>
              <a:ext uri="{FF2B5EF4-FFF2-40B4-BE49-F238E27FC236}">
                <a16:creationId xmlns:a16="http://schemas.microsoft.com/office/drawing/2014/main" id="{F7328E13-9F30-0846-AE9E-2A00307B067C}"/>
              </a:ext>
            </a:extLst>
          </p:cNvPr>
          <p:cNvSpPr>
            <a:spLocks noGrp="1"/>
          </p:cNvSpPr>
          <p:nvPr>
            <p:ph type="body" sz="quarter" idx="22"/>
          </p:nvPr>
        </p:nvSpPr>
        <p:spPr/>
        <p:txBody>
          <a:bodyPr/>
          <a:lstStyle/>
          <a:p>
            <a:r>
              <a:rPr lang="en-US"/>
              <a:t>3</a:t>
            </a:r>
          </a:p>
        </p:txBody>
      </p:sp>
      <p:sp>
        <p:nvSpPr>
          <p:cNvPr id="9" name="Text Placeholder 8">
            <a:extLst>
              <a:ext uri="{FF2B5EF4-FFF2-40B4-BE49-F238E27FC236}">
                <a16:creationId xmlns:a16="http://schemas.microsoft.com/office/drawing/2014/main" id="{26D1C182-68D6-5145-9959-7C17A6C7E8D2}"/>
              </a:ext>
            </a:extLst>
          </p:cNvPr>
          <p:cNvSpPr>
            <a:spLocks noGrp="1"/>
          </p:cNvSpPr>
          <p:nvPr>
            <p:ph type="body" sz="quarter" idx="23"/>
          </p:nvPr>
        </p:nvSpPr>
        <p:spPr/>
        <p:txBody>
          <a:bodyPr/>
          <a:lstStyle/>
          <a:p>
            <a:r>
              <a:rPr lang="en-US"/>
              <a:t>Responsive viewport sizes</a:t>
            </a:r>
          </a:p>
        </p:txBody>
      </p:sp>
      <p:sp>
        <p:nvSpPr>
          <p:cNvPr id="10" name="Text Placeholder 9">
            <a:extLst>
              <a:ext uri="{FF2B5EF4-FFF2-40B4-BE49-F238E27FC236}">
                <a16:creationId xmlns:a16="http://schemas.microsoft.com/office/drawing/2014/main" id="{634B247A-B54F-9443-948E-781E9E7017D5}"/>
              </a:ext>
            </a:extLst>
          </p:cNvPr>
          <p:cNvSpPr>
            <a:spLocks noGrp="1"/>
          </p:cNvSpPr>
          <p:nvPr>
            <p:ph type="body" sz="quarter" idx="24"/>
          </p:nvPr>
        </p:nvSpPr>
        <p:spPr/>
        <p:txBody>
          <a:bodyPr/>
          <a:lstStyle/>
          <a:p>
            <a:r>
              <a:rPr lang="en-US"/>
              <a:t>6 weeks</a:t>
            </a:r>
          </a:p>
        </p:txBody>
      </p:sp>
      <p:sp>
        <p:nvSpPr>
          <p:cNvPr id="11" name="Text Placeholder 10">
            <a:extLst>
              <a:ext uri="{FF2B5EF4-FFF2-40B4-BE49-F238E27FC236}">
                <a16:creationId xmlns:a16="http://schemas.microsoft.com/office/drawing/2014/main" id="{18416BC8-7D3A-C447-82D3-1B919C1E4CD7}"/>
              </a:ext>
            </a:extLst>
          </p:cNvPr>
          <p:cNvSpPr>
            <a:spLocks noGrp="1"/>
          </p:cNvSpPr>
          <p:nvPr>
            <p:ph type="body" sz="quarter" idx="25"/>
          </p:nvPr>
        </p:nvSpPr>
        <p:spPr>
          <a:xfrm>
            <a:off x="10077229" y="5951877"/>
            <a:ext cx="1266763" cy="471961"/>
          </a:xfrm>
        </p:spPr>
        <p:txBody>
          <a:bodyPr/>
          <a:lstStyle/>
          <a:p>
            <a:r>
              <a:rPr lang="en-US"/>
              <a:t>Lorem Ipsum Dolor</a:t>
            </a:r>
          </a:p>
        </p:txBody>
      </p:sp>
      <p:sp>
        <p:nvSpPr>
          <p:cNvPr id="12" name="Text Placeholder 5">
            <a:extLst>
              <a:ext uri="{FF2B5EF4-FFF2-40B4-BE49-F238E27FC236}">
                <a16:creationId xmlns:a16="http://schemas.microsoft.com/office/drawing/2014/main" id="{E778A92C-1382-1A12-8A05-918932FFC49A}"/>
              </a:ext>
            </a:extLst>
          </p:cNvPr>
          <p:cNvSpPr txBox="1">
            <a:spLocks/>
          </p:cNvSpPr>
          <p:nvPr/>
        </p:nvSpPr>
        <p:spPr>
          <a:xfrm>
            <a:off x="177596" y="2536405"/>
            <a:ext cx="7503740" cy="2290796"/>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228600">
              <a:lnSpc>
                <a:spcPct val="120000"/>
              </a:lnSpc>
              <a:spcBef>
                <a:spcPts val="500"/>
              </a:spcBef>
              <a:spcAft>
                <a:spcPts val="100"/>
              </a:spcAft>
            </a:pPr>
            <a:r>
              <a:rPr lang="en-US" sz="1200" b="1" u="sng" dirty="0">
                <a:solidFill>
                  <a:srgbClr val="0070C0"/>
                </a:solidFill>
                <a:latin typeface="Poppins"/>
                <a:ea typeface="Calibri" panose="020F0502020204030204"/>
                <a:cs typeface="Poppins"/>
              </a:rPr>
              <a:t>Our Work</a:t>
            </a:r>
            <a:endParaRPr lang="en-US" sz="1200" dirty="0">
              <a:solidFill>
                <a:srgbClr val="0070C0"/>
              </a:solidFill>
              <a:latin typeface="Poppins"/>
              <a:ea typeface="Calibri"/>
              <a:cs typeface="Poppins"/>
            </a:endParaRPr>
          </a:p>
          <a:p>
            <a:pPr marL="457200" indent="-228600">
              <a:lnSpc>
                <a:spcPct val="120000"/>
              </a:lnSpc>
              <a:spcAft>
                <a:spcPts val="100"/>
              </a:spcAft>
              <a:buFont typeface="Wingdings" panose="020B0604020202020204" pitchFamily="34" charset="0"/>
              <a:buChar char="§"/>
            </a:pPr>
            <a:r>
              <a:rPr lang="en-US" sz="1200" dirty="0">
                <a:solidFill>
                  <a:srgbClr val="000000"/>
                </a:solidFill>
                <a:latin typeface="Poppins"/>
                <a:ea typeface="+mn-lt"/>
                <a:cs typeface="Poppins"/>
              </a:rPr>
              <a:t>Understood the client's vision to address client's requirements</a:t>
            </a:r>
          </a:p>
          <a:p>
            <a:pPr marL="457200" indent="-228600">
              <a:lnSpc>
                <a:spcPct val="120000"/>
              </a:lnSpc>
              <a:spcAft>
                <a:spcPts val="100"/>
              </a:spcAft>
              <a:buFont typeface="Wingdings" panose="020B0604020202020204" pitchFamily="34" charset="0"/>
              <a:buChar char="§"/>
            </a:pPr>
            <a:r>
              <a:rPr lang="en-US" sz="1200" dirty="0">
                <a:solidFill>
                  <a:srgbClr val="000000"/>
                </a:solidFill>
                <a:latin typeface="Poppins"/>
                <a:ea typeface="+mn-lt"/>
                <a:cs typeface="Poppins"/>
              </a:rPr>
              <a:t>Assisted in refining and articulating the vision into a compelling script through collaborative sessions</a:t>
            </a:r>
            <a:endParaRPr lang="en-US" sz="1200">
              <a:latin typeface="Poppins"/>
              <a:cs typeface="Poppins"/>
            </a:endParaRPr>
          </a:p>
          <a:p>
            <a:pPr marL="457200" indent="-228600">
              <a:lnSpc>
                <a:spcPct val="120000"/>
              </a:lnSpc>
              <a:spcAft>
                <a:spcPts val="100"/>
              </a:spcAft>
              <a:buFont typeface="Wingdings" panose="020B0604020202020204" pitchFamily="34" charset="0"/>
              <a:buChar char="§"/>
            </a:pPr>
            <a:r>
              <a:rPr lang="en-US" sz="1200" dirty="0">
                <a:solidFill>
                  <a:srgbClr val="000000"/>
                </a:solidFill>
                <a:latin typeface="Poppins"/>
                <a:ea typeface="+mn-lt"/>
                <a:cs typeface="Poppins"/>
              </a:rPr>
              <a:t>Presented two distinct options - an edgy script and a safer alternative</a:t>
            </a:r>
          </a:p>
          <a:p>
            <a:pPr marL="457200" indent="-228600">
              <a:lnSpc>
                <a:spcPct val="120000"/>
              </a:lnSpc>
              <a:spcAft>
                <a:spcPts val="100"/>
              </a:spcAft>
              <a:buFont typeface="Wingdings" panose="020B0604020202020204" pitchFamily="34" charset="0"/>
              <a:buChar char="§"/>
            </a:pPr>
            <a:r>
              <a:rPr lang="en-US" sz="1200" dirty="0">
                <a:solidFill>
                  <a:srgbClr val="000000"/>
                </a:solidFill>
                <a:latin typeface="Poppins"/>
                <a:ea typeface="+mn-lt"/>
                <a:cs typeface="Poppins"/>
              </a:rPr>
              <a:t>Advocated for the adoption of the edgier script, leveraging our expertise and insights</a:t>
            </a:r>
            <a:endParaRPr lang="en-US" sz="1200">
              <a:latin typeface="Poppins"/>
              <a:ea typeface="Calibri"/>
              <a:cs typeface="Poppins"/>
            </a:endParaRPr>
          </a:p>
          <a:p>
            <a:pPr marL="457200" indent="-228600">
              <a:lnSpc>
                <a:spcPct val="120000"/>
              </a:lnSpc>
              <a:spcAft>
                <a:spcPts val="100"/>
              </a:spcAft>
              <a:buFont typeface="Wingdings" panose="020B0604020202020204" pitchFamily="34" charset="0"/>
              <a:buChar char="§"/>
            </a:pPr>
            <a:r>
              <a:rPr lang="en-US" sz="1200" dirty="0">
                <a:solidFill>
                  <a:srgbClr val="000000"/>
                </a:solidFill>
                <a:latin typeface="Poppins"/>
                <a:ea typeface="+mn-lt"/>
                <a:cs typeface="Poppins"/>
              </a:rPr>
              <a:t>Enhanced the visual appeal by providing custom music, transitions, and on-screen text</a:t>
            </a:r>
            <a:endParaRPr lang="en-US" sz="1200">
              <a:latin typeface="Poppins"/>
              <a:cs typeface="Poppins"/>
            </a:endParaRPr>
          </a:p>
          <a:p>
            <a:pPr marL="457200" indent="-228600">
              <a:lnSpc>
                <a:spcPct val="120000"/>
              </a:lnSpc>
              <a:spcAft>
                <a:spcPts val="100"/>
              </a:spcAft>
              <a:buFont typeface="Wingdings" panose="020B0604020202020204" pitchFamily="34" charset="0"/>
              <a:buChar char="§"/>
            </a:pPr>
            <a:r>
              <a:rPr lang="en-US" sz="1200" dirty="0">
                <a:solidFill>
                  <a:srgbClr val="000000"/>
                </a:solidFill>
                <a:latin typeface="Poppins"/>
                <a:ea typeface="+mn-lt"/>
                <a:cs typeface="Poppins"/>
              </a:rPr>
              <a:t>Elevated the video experience through careful selection of stock footage</a:t>
            </a:r>
            <a:endParaRPr lang="en-US" sz="1200">
              <a:latin typeface="Poppins"/>
              <a:ea typeface="Calibri"/>
              <a:cs typeface="Poppins"/>
            </a:endParaRPr>
          </a:p>
        </p:txBody>
      </p:sp>
      <p:sp>
        <p:nvSpPr>
          <p:cNvPr id="14" name="Text Placeholder 5">
            <a:extLst>
              <a:ext uri="{FF2B5EF4-FFF2-40B4-BE49-F238E27FC236}">
                <a16:creationId xmlns:a16="http://schemas.microsoft.com/office/drawing/2014/main" id="{7C420CDD-FF14-F374-84BE-A9C0D95642E1}"/>
              </a:ext>
            </a:extLst>
          </p:cNvPr>
          <p:cNvSpPr txBox="1">
            <a:spLocks/>
          </p:cNvSpPr>
          <p:nvPr/>
        </p:nvSpPr>
        <p:spPr>
          <a:xfrm>
            <a:off x="181843" y="4715226"/>
            <a:ext cx="7506457" cy="1814511"/>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228600">
              <a:lnSpc>
                <a:spcPct val="120000"/>
              </a:lnSpc>
              <a:spcBef>
                <a:spcPts val="500"/>
              </a:spcBef>
            </a:pPr>
            <a:r>
              <a:rPr lang="en-US" sz="1200" b="1" u="sng" dirty="0">
                <a:solidFill>
                  <a:srgbClr val="0070C0"/>
                </a:solidFill>
                <a:latin typeface="Poppins"/>
                <a:ea typeface="Calibri" panose="020F0502020204030204"/>
                <a:cs typeface="Poppins"/>
              </a:rPr>
              <a:t>The Result</a:t>
            </a:r>
            <a:endParaRPr lang="en-US" sz="1200">
              <a:solidFill>
                <a:srgbClr val="0070C0"/>
              </a:solidFill>
              <a:latin typeface="Poppins"/>
              <a:ea typeface="Calibri"/>
              <a:cs typeface="Poppins"/>
            </a:endParaRPr>
          </a:p>
          <a:p>
            <a:pPr marL="228600">
              <a:lnSpc>
                <a:spcPct val="120000"/>
              </a:lnSpc>
            </a:pPr>
            <a:r>
              <a:rPr lang="en-US" sz="1200" dirty="0">
                <a:solidFill>
                  <a:srgbClr val="000000"/>
                </a:solidFill>
                <a:latin typeface="Poppins"/>
                <a:ea typeface="+mn-lt"/>
                <a:cs typeface="Poppins"/>
              </a:rPr>
              <a:t>The video was a success at CES and is now </a:t>
            </a:r>
            <a:r>
              <a:rPr lang="en-US" sz="1200" u="sng" dirty="0">
                <a:solidFill>
                  <a:schemeClr val="accent1"/>
                </a:solidFill>
                <a:latin typeface="Poppins"/>
                <a:ea typeface="+mn-lt"/>
                <a:cs typeface="Poppins"/>
                <a:hlinkClick r:id="rId3">
                  <a:extLst>
                    <a:ext uri="{A12FA001-AC4F-418D-AE19-62706E023703}">
                      <ahyp:hlinkClr xmlns:ahyp="http://schemas.microsoft.com/office/drawing/2018/hyperlinkcolor" val="tx"/>
                    </a:ext>
                  </a:extLst>
                </a:hlinkClick>
              </a:rPr>
              <a:t>featured on Microsoft for automotive homepage</a:t>
            </a:r>
          </a:p>
          <a:p>
            <a:pPr marL="457200" indent="-228600">
              <a:lnSpc>
                <a:spcPct val="120000"/>
              </a:lnSpc>
              <a:buFont typeface="Wingdings,Sans-Serif" panose="020B0604020202020204" pitchFamily="34" charset="0"/>
              <a:buChar char="§"/>
            </a:pPr>
            <a:r>
              <a:rPr lang="en-US" sz="1200" dirty="0">
                <a:solidFill>
                  <a:srgbClr val="000000"/>
                </a:solidFill>
                <a:latin typeface="Poppins"/>
                <a:ea typeface="+mn-lt"/>
                <a:cs typeface="Poppins"/>
              </a:rPr>
              <a:t>By choosing the edgier script and collaborating closely, the client effectively showcased Mobility's capabilities to a wider audience</a:t>
            </a:r>
            <a:endParaRPr lang="en-US" sz="1200">
              <a:latin typeface="Poppins"/>
              <a:cs typeface="Poppins"/>
            </a:endParaRPr>
          </a:p>
        </p:txBody>
      </p:sp>
      <p:pic>
        <p:nvPicPr>
          <p:cNvPr id="2" name="Picture 1" descr="An airplane on a road with cars on it&#10;&#10;Description automatically generated">
            <a:extLst>
              <a:ext uri="{FF2B5EF4-FFF2-40B4-BE49-F238E27FC236}">
                <a16:creationId xmlns:a16="http://schemas.microsoft.com/office/drawing/2014/main" id="{2A77B2BC-AC4C-BF0E-C8AF-FEA1FDAF7482}"/>
              </a:ext>
            </a:extLst>
          </p:cNvPr>
          <p:cNvPicPr>
            <a:picLocks noChangeAspect="1"/>
          </p:cNvPicPr>
          <p:nvPr/>
        </p:nvPicPr>
        <p:blipFill>
          <a:blip r:embed="rId4"/>
          <a:stretch>
            <a:fillRect/>
          </a:stretch>
        </p:blipFill>
        <p:spPr>
          <a:xfrm>
            <a:off x="7887729" y="4613189"/>
            <a:ext cx="4057136" cy="2027531"/>
          </a:xfrm>
          <a:prstGeom prst="rect">
            <a:avLst/>
          </a:prstGeom>
        </p:spPr>
      </p:pic>
      <p:pic>
        <p:nvPicPr>
          <p:cNvPr id="13" name="Picture 12" descr="A close-up of a person shaking a person&amp;#39;s hand&#10;&#10;Description automatically generated">
            <a:extLst>
              <a:ext uri="{FF2B5EF4-FFF2-40B4-BE49-F238E27FC236}">
                <a16:creationId xmlns:a16="http://schemas.microsoft.com/office/drawing/2014/main" id="{2F1D7EE5-7739-6A3F-7EDD-DB4A2720FFF1}"/>
              </a:ext>
            </a:extLst>
          </p:cNvPr>
          <p:cNvPicPr>
            <a:picLocks noChangeAspect="1"/>
          </p:cNvPicPr>
          <p:nvPr/>
        </p:nvPicPr>
        <p:blipFill>
          <a:blip r:embed="rId5"/>
          <a:stretch>
            <a:fillRect/>
          </a:stretch>
        </p:blipFill>
        <p:spPr>
          <a:xfrm>
            <a:off x="7884297" y="2433595"/>
            <a:ext cx="4057135" cy="2065878"/>
          </a:xfrm>
          <a:prstGeom prst="rect">
            <a:avLst/>
          </a:prstGeom>
        </p:spPr>
      </p:pic>
      <p:pic>
        <p:nvPicPr>
          <p:cNvPr id="15" name="Picture 14" descr="A child looking out of a car window&#10;&#10;Description automatically generated">
            <a:extLst>
              <a:ext uri="{FF2B5EF4-FFF2-40B4-BE49-F238E27FC236}">
                <a16:creationId xmlns:a16="http://schemas.microsoft.com/office/drawing/2014/main" id="{C9BF57B8-C693-B22D-AC54-2E4D77258714}"/>
              </a:ext>
            </a:extLst>
          </p:cNvPr>
          <p:cNvPicPr>
            <a:picLocks noChangeAspect="1"/>
          </p:cNvPicPr>
          <p:nvPr/>
        </p:nvPicPr>
        <p:blipFill>
          <a:blip r:embed="rId6"/>
          <a:stretch>
            <a:fillRect/>
          </a:stretch>
        </p:blipFill>
        <p:spPr>
          <a:xfrm>
            <a:off x="7882581" y="269446"/>
            <a:ext cx="4057136" cy="2054289"/>
          </a:xfrm>
          <a:prstGeom prst="rect">
            <a:avLst/>
          </a:prstGeom>
        </p:spPr>
      </p:pic>
    </p:spTree>
    <p:extLst>
      <p:ext uri="{BB962C8B-B14F-4D97-AF65-F5344CB8AC3E}">
        <p14:creationId xmlns:p14="http://schemas.microsoft.com/office/powerpoint/2010/main" val="128770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9918B97-2236-432B-9D84-A860394888A6}"/>
              </a:ext>
            </a:extLst>
          </p:cNvPr>
          <p:cNvSpPr>
            <a:spLocks noGrp="1" noRot="1" noMove="1" noResize="1" noEditPoints="1" noAdjustHandles="1" noChangeArrowheads="1" noChangeShapeType="1"/>
          </p:cNvSpPr>
          <p:nvPr/>
        </p:nvSpPr>
        <p:spPr>
          <a:xfrm>
            <a:off x="5380140" y="4408414"/>
            <a:ext cx="6811860" cy="2449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888A8EE-A41B-104E-87E1-EB98061134BE}"/>
              </a:ext>
            </a:extLst>
          </p:cNvPr>
          <p:cNvSpPr>
            <a:spLocks noGrp="1"/>
          </p:cNvSpPr>
          <p:nvPr>
            <p:ph type="sldNum" sz="quarter" idx="12"/>
          </p:nvPr>
        </p:nvSpPr>
        <p:spPr/>
        <p:txBody>
          <a:bodyPr/>
          <a:lstStyle/>
          <a:p>
            <a:fld id="{056F86DB-78DF-EB43-A6BE-40415A3A0052}" type="slidenum">
              <a:rPr lang="en-US" smtClean="0"/>
              <a:pPr/>
              <a:t>2</a:t>
            </a:fld>
            <a:endParaRPr lang="en-US"/>
          </a:p>
        </p:txBody>
      </p:sp>
      <p:sp>
        <p:nvSpPr>
          <p:cNvPr id="4" name="Title 3">
            <a:extLst>
              <a:ext uri="{FF2B5EF4-FFF2-40B4-BE49-F238E27FC236}">
                <a16:creationId xmlns:a16="http://schemas.microsoft.com/office/drawing/2014/main" id="{BDC4B9FF-8695-D444-A5CC-2CB3135EEEAD}"/>
              </a:ext>
            </a:extLst>
          </p:cNvPr>
          <p:cNvSpPr>
            <a:spLocks noGrp="1"/>
          </p:cNvSpPr>
          <p:nvPr>
            <p:ph type="ctrTitle"/>
          </p:nvPr>
        </p:nvSpPr>
        <p:spPr>
          <a:xfrm>
            <a:off x="444258" y="343969"/>
            <a:ext cx="10894810" cy="738638"/>
          </a:xfrm>
        </p:spPr>
        <p:txBody>
          <a:bodyPr>
            <a:normAutofit/>
          </a:bodyPr>
          <a:lstStyle/>
          <a:p>
            <a:r>
              <a:rPr lang="en-US" sz="3200" b="1" dirty="0">
                <a:solidFill>
                  <a:srgbClr val="063A79"/>
                </a:solidFill>
                <a:latin typeface="Poppins"/>
                <a:cs typeface="Poppins"/>
              </a:rPr>
              <a:t>Video Marketing Sizzle for Mobility</a:t>
            </a:r>
          </a:p>
        </p:txBody>
      </p:sp>
      <p:sp>
        <p:nvSpPr>
          <p:cNvPr id="6" name="Text Placeholder 5">
            <a:extLst>
              <a:ext uri="{FF2B5EF4-FFF2-40B4-BE49-F238E27FC236}">
                <a16:creationId xmlns:a16="http://schemas.microsoft.com/office/drawing/2014/main" id="{DC3185AF-4529-9642-92AB-B131CAEBC7A9}"/>
              </a:ext>
            </a:extLst>
          </p:cNvPr>
          <p:cNvSpPr>
            <a:spLocks noGrp="1"/>
          </p:cNvSpPr>
          <p:nvPr>
            <p:ph type="body" sz="quarter" idx="20"/>
          </p:nvPr>
        </p:nvSpPr>
        <p:spPr>
          <a:xfrm>
            <a:off x="595795" y="1084537"/>
            <a:ext cx="7072388" cy="1650502"/>
          </a:xfrm>
        </p:spPr>
        <p:txBody>
          <a:bodyPr vert="horz" lIns="91440" tIns="45720" rIns="91440" bIns="45720" rtlCol="0" anchor="t">
            <a:noAutofit/>
          </a:bodyPr>
          <a:lstStyle/>
          <a:p>
            <a:r>
              <a:rPr lang="en-US" sz="1250">
                <a:latin typeface="Poppins"/>
                <a:cs typeface="Poppins"/>
              </a:rPr>
              <a:t>The Director of Product Marketing at a leading tech company sought a video that would effectively showcase their capabilities across various solution areas. He needed a piece that not only aligned with the company's vision but also captivated its target audience. The client wanted the video for an approaching conference and intended to make it the flagship video on the website.</a:t>
            </a:r>
          </a:p>
        </p:txBody>
      </p:sp>
      <p:sp>
        <p:nvSpPr>
          <p:cNvPr id="8" name="Text Placeholder 7">
            <a:extLst>
              <a:ext uri="{FF2B5EF4-FFF2-40B4-BE49-F238E27FC236}">
                <a16:creationId xmlns:a16="http://schemas.microsoft.com/office/drawing/2014/main" id="{F7328E13-9F30-0846-AE9E-2A00307B067C}"/>
              </a:ext>
            </a:extLst>
          </p:cNvPr>
          <p:cNvSpPr>
            <a:spLocks noGrp="1"/>
          </p:cNvSpPr>
          <p:nvPr>
            <p:ph type="body" sz="quarter" idx="22"/>
          </p:nvPr>
        </p:nvSpPr>
        <p:spPr/>
        <p:txBody>
          <a:bodyPr/>
          <a:lstStyle/>
          <a:p>
            <a:r>
              <a:rPr lang="en-US"/>
              <a:t>3</a:t>
            </a:r>
          </a:p>
        </p:txBody>
      </p:sp>
      <p:sp>
        <p:nvSpPr>
          <p:cNvPr id="9" name="Text Placeholder 8">
            <a:extLst>
              <a:ext uri="{FF2B5EF4-FFF2-40B4-BE49-F238E27FC236}">
                <a16:creationId xmlns:a16="http://schemas.microsoft.com/office/drawing/2014/main" id="{26D1C182-68D6-5145-9959-7C17A6C7E8D2}"/>
              </a:ext>
            </a:extLst>
          </p:cNvPr>
          <p:cNvSpPr>
            <a:spLocks noGrp="1"/>
          </p:cNvSpPr>
          <p:nvPr>
            <p:ph type="body" sz="quarter" idx="23"/>
          </p:nvPr>
        </p:nvSpPr>
        <p:spPr/>
        <p:txBody>
          <a:bodyPr/>
          <a:lstStyle/>
          <a:p>
            <a:r>
              <a:rPr lang="en-US"/>
              <a:t>Responsive viewport sizes</a:t>
            </a:r>
          </a:p>
        </p:txBody>
      </p:sp>
      <p:sp>
        <p:nvSpPr>
          <p:cNvPr id="10" name="Text Placeholder 9">
            <a:extLst>
              <a:ext uri="{FF2B5EF4-FFF2-40B4-BE49-F238E27FC236}">
                <a16:creationId xmlns:a16="http://schemas.microsoft.com/office/drawing/2014/main" id="{634B247A-B54F-9443-948E-781E9E7017D5}"/>
              </a:ext>
            </a:extLst>
          </p:cNvPr>
          <p:cNvSpPr>
            <a:spLocks noGrp="1"/>
          </p:cNvSpPr>
          <p:nvPr>
            <p:ph type="body" sz="quarter" idx="24"/>
          </p:nvPr>
        </p:nvSpPr>
        <p:spPr/>
        <p:txBody>
          <a:bodyPr/>
          <a:lstStyle/>
          <a:p>
            <a:r>
              <a:rPr lang="en-US"/>
              <a:t>6 weeks</a:t>
            </a:r>
          </a:p>
        </p:txBody>
      </p:sp>
      <p:sp>
        <p:nvSpPr>
          <p:cNvPr id="11" name="Text Placeholder 10">
            <a:extLst>
              <a:ext uri="{FF2B5EF4-FFF2-40B4-BE49-F238E27FC236}">
                <a16:creationId xmlns:a16="http://schemas.microsoft.com/office/drawing/2014/main" id="{18416BC8-7D3A-C447-82D3-1B919C1E4CD7}"/>
              </a:ext>
            </a:extLst>
          </p:cNvPr>
          <p:cNvSpPr>
            <a:spLocks noGrp="1"/>
          </p:cNvSpPr>
          <p:nvPr>
            <p:ph type="body" sz="quarter" idx="25"/>
          </p:nvPr>
        </p:nvSpPr>
        <p:spPr>
          <a:xfrm>
            <a:off x="10077229" y="5951877"/>
            <a:ext cx="1266763" cy="471961"/>
          </a:xfrm>
        </p:spPr>
        <p:txBody>
          <a:bodyPr/>
          <a:lstStyle/>
          <a:p>
            <a:r>
              <a:rPr lang="en-US"/>
              <a:t>Lorem Ipsum Dolor</a:t>
            </a:r>
          </a:p>
        </p:txBody>
      </p:sp>
      <p:sp>
        <p:nvSpPr>
          <p:cNvPr id="12" name="Text Placeholder 5">
            <a:extLst>
              <a:ext uri="{FF2B5EF4-FFF2-40B4-BE49-F238E27FC236}">
                <a16:creationId xmlns:a16="http://schemas.microsoft.com/office/drawing/2014/main" id="{E778A92C-1382-1A12-8A05-918932FFC49A}"/>
              </a:ext>
            </a:extLst>
          </p:cNvPr>
          <p:cNvSpPr txBox="1">
            <a:spLocks/>
          </p:cNvSpPr>
          <p:nvPr/>
        </p:nvSpPr>
        <p:spPr>
          <a:xfrm>
            <a:off x="330554" y="2787097"/>
            <a:ext cx="7550986" cy="2185025"/>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228600">
              <a:lnSpc>
                <a:spcPct val="120000"/>
              </a:lnSpc>
              <a:spcBef>
                <a:spcPts val="500"/>
              </a:spcBef>
            </a:pPr>
            <a:r>
              <a:rPr lang="en-US" sz="1200" b="1" u="sng" dirty="0">
                <a:solidFill>
                  <a:srgbClr val="0070C0"/>
                </a:solidFill>
                <a:latin typeface="Poppins"/>
                <a:ea typeface="Calibri" panose="020F0502020204030204"/>
                <a:cs typeface="Poppins"/>
              </a:rPr>
              <a:t>Our Work</a:t>
            </a:r>
            <a:endParaRPr lang="en-US" sz="1200" dirty="0">
              <a:solidFill>
                <a:srgbClr val="0070C0"/>
              </a:solidFill>
              <a:latin typeface="Poppins"/>
              <a:ea typeface="Calibri"/>
              <a:cs typeface="Poppins"/>
            </a:endParaRPr>
          </a:p>
          <a:p>
            <a:pPr marL="457200" indent="-228600">
              <a:lnSpc>
                <a:spcPct val="120000"/>
              </a:lnSpc>
              <a:buFont typeface="Wingdings" panose="020B0604020202020204" pitchFamily="34" charset="0"/>
              <a:buChar char="§"/>
            </a:pPr>
            <a:r>
              <a:rPr lang="en-US" sz="1200" dirty="0">
                <a:solidFill>
                  <a:srgbClr val="000000"/>
                </a:solidFill>
                <a:latin typeface="Poppins"/>
                <a:ea typeface="+mn-lt"/>
                <a:cs typeface="Poppins"/>
              </a:rPr>
              <a:t>Understood the client's vision to address their requirements</a:t>
            </a:r>
          </a:p>
          <a:p>
            <a:pPr marL="457200" indent="-228600">
              <a:lnSpc>
                <a:spcPct val="120000"/>
              </a:lnSpc>
              <a:buFont typeface="Wingdings" panose="020B0604020202020204" pitchFamily="34" charset="0"/>
              <a:buChar char="§"/>
            </a:pPr>
            <a:r>
              <a:rPr lang="en-US" sz="1200" dirty="0">
                <a:solidFill>
                  <a:srgbClr val="000000"/>
                </a:solidFill>
                <a:latin typeface="Poppins"/>
                <a:ea typeface="+mn-lt"/>
                <a:cs typeface="Poppins"/>
              </a:rPr>
              <a:t>Assisted in refining and articulating the vision into a compelling script through collaborative sessions</a:t>
            </a:r>
            <a:endParaRPr lang="en-US" sz="1200" dirty="0">
              <a:latin typeface="Poppins"/>
              <a:cs typeface="Poppins"/>
            </a:endParaRPr>
          </a:p>
          <a:p>
            <a:pPr marL="457200" indent="-228600">
              <a:lnSpc>
                <a:spcPct val="120000"/>
              </a:lnSpc>
              <a:buFont typeface="Wingdings" panose="020B0604020202020204" pitchFamily="34" charset="0"/>
              <a:buChar char="§"/>
            </a:pPr>
            <a:r>
              <a:rPr lang="en-US" sz="1200" dirty="0">
                <a:solidFill>
                  <a:srgbClr val="000000"/>
                </a:solidFill>
                <a:latin typeface="Poppins"/>
                <a:ea typeface="+mn-lt"/>
                <a:cs typeface="Poppins"/>
              </a:rPr>
              <a:t>Presented two distinct options - an edgy script and a safer alternative</a:t>
            </a:r>
          </a:p>
          <a:p>
            <a:pPr marL="457200" indent="-228600">
              <a:lnSpc>
                <a:spcPct val="120000"/>
              </a:lnSpc>
              <a:buFont typeface="Wingdings" panose="020B0604020202020204" pitchFamily="34" charset="0"/>
              <a:buChar char="§"/>
            </a:pPr>
            <a:r>
              <a:rPr lang="en-US" sz="1200" dirty="0">
                <a:solidFill>
                  <a:srgbClr val="000000"/>
                </a:solidFill>
                <a:latin typeface="Poppins"/>
                <a:ea typeface="+mn-lt"/>
                <a:cs typeface="Poppins"/>
              </a:rPr>
              <a:t>Advocated for the adoption of the edgier script, leveraging our expertise and insights</a:t>
            </a:r>
            <a:endParaRPr lang="en-US" sz="1200" dirty="0">
              <a:latin typeface="Poppins"/>
              <a:ea typeface="Calibri"/>
              <a:cs typeface="Poppins"/>
            </a:endParaRPr>
          </a:p>
          <a:p>
            <a:pPr marL="457200" indent="-228600">
              <a:lnSpc>
                <a:spcPct val="120000"/>
              </a:lnSpc>
              <a:buFont typeface="Wingdings" panose="020B0604020202020204" pitchFamily="34" charset="0"/>
              <a:buChar char="§"/>
            </a:pPr>
            <a:r>
              <a:rPr lang="en-US" sz="1200" dirty="0">
                <a:solidFill>
                  <a:srgbClr val="000000"/>
                </a:solidFill>
                <a:latin typeface="Poppins"/>
                <a:ea typeface="+mn-lt"/>
                <a:cs typeface="Poppins"/>
              </a:rPr>
              <a:t>Enhanced the visual appeal by providing custom music, transitions, and on-screen text</a:t>
            </a:r>
            <a:endParaRPr lang="en-US" sz="1200" dirty="0">
              <a:latin typeface="Poppins"/>
              <a:cs typeface="Poppins"/>
            </a:endParaRPr>
          </a:p>
          <a:p>
            <a:pPr marL="457200" indent="-228600">
              <a:lnSpc>
                <a:spcPct val="120000"/>
              </a:lnSpc>
              <a:buFont typeface="Wingdings" panose="020B0604020202020204" pitchFamily="34" charset="0"/>
              <a:buChar char="§"/>
            </a:pPr>
            <a:r>
              <a:rPr lang="en-US" sz="1200" dirty="0">
                <a:solidFill>
                  <a:srgbClr val="000000"/>
                </a:solidFill>
                <a:latin typeface="Poppins"/>
                <a:ea typeface="+mn-lt"/>
                <a:cs typeface="Poppins"/>
              </a:rPr>
              <a:t>Elevated the video experience through careful selection of stock footage</a:t>
            </a:r>
            <a:endParaRPr lang="en-US" sz="1200" dirty="0">
              <a:latin typeface="Poppins"/>
              <a:ea typeface="Calibri"/>
              <a:cs typeface="Poppins"/>
            </a:endParaRPr>
          </a:p>
        </p:txBody>
      </p:sp>
      <p:sp>
        <p:nvSpPr>
          <p:cNvPr id="14" name="Text Placeholder 5">
            <a:extLst>
              <a:ext uri="{FF2B5EF4-FFF2-40B4-BE49-F238E27FC236}">
                <a16:creationId xmlns:a16="http://schemas.microsoft.com/office/drawing/2014/main" id="{7C420CDD-FF14-F374-84BE-A9C0D95642E1}"/>
              </a:ext>
            </a:extLst>
          </p:cNvPr>
          <p:cNvSpPr txBox="1">
            <a:spLocks/>
          </p:cNvSpPr>
          <p:nvPr/>
        </p:nvSpPr>
        <p:spPr>
          <a:xfrm>
            <a:off x="329156" y="4871930"/>
            <a:ext cx="7322098" cy="1717921"/>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228600">
              <a:lnSpc>
                <a:spcPct val="120000"/>
              </a:lnSpc>
              <a:spcBef>
                <a:spcPts val="500"/>
              </a:spcBef>
            </a:pPr>
            <a:r>
              <a:rPr lang="en-US" sz="1200" b="1" u="sng" dirty="0">
                <a:solidFill>
                  <a:srgbClr val="0070C0"/>
                </a:solidFill>
                <a:latin typeface="Poppins"/>
                <a:ea typeface="Calibri" panose="020F0502020204030204"/>
                <a:cs typeface="Poppins"/>
              </a:rPr>
              <a:t>The Result</a:t>
            </a:r>
            <a:endParaRPr lang="en-US" sz="1200">
              <a:solidFill>
                <a:srgbClr val="0070C0"/>
              </a:solidFill>
              <a:latin typeface="Poppins"/>
              <a:ea typeface="Calibri"/>
              <a:cs typeface="Poppins"/>
            </a:endParaRPr>
          </a:p>
          <a:p>
            <a:pPr marL="228600">
              <a:lnSpc>
                <a:spcPct val="120000"/>
              </a:lnSpc>
            </a:pPr>
            <a:r>
              <a:rPr lang="en-US" sz="1200" dirty="0">
                <a:solidFill>
                  <a:srgbClr val="000000"/>
                </a:solidFill>
                <a:latin typeface="Poppins"/>
                <a:ea typeface="+mn-lt"/>
                <a:cs typeface="Poppins"/>
              </a:rPr>
              <a:t>The video was a success at the conference and is now featured on the client's website.</a:t>
            </a:r>
            <a:endParaRPr lang="en-US" sz="1200" u="sng" dirty="0">
              <a:solidFill>
                <a:schemeClr val="accent1"/>
              </a:solidFill>
              <a:latin typeface="Poppins"/>
              <a:ea typeface="+mn-lt"/>
              <a:cs typeface="Poppins"/>
            </a:endParaRPr>
          </a:p>
          <a:p>
            <a:pPr marL="457200" indent="-228600">
              <a:lnSpc>
                <a:spcPct val="120000"/>
              </a:lnSpc>
              <a:buFont typeface="Wingdings,Sans-Serif" panose="020B0604020202020204" pitchFamily="34" charset="0"/>
              <a:buChar char="§"/>
            </a:pPr>
            <a:r>
              <a:rPr lang="en-US" sz="1200" dirty="0">
                <a:solidFill>
                  <a:srgbClr val="000000"/>
                </a:solidFill>
                <a:latin typeface="Poppins"/>
                <a:ea typeface="+mn-lt"/>
                <a:cs typeface="Poppins"/>
              </a:rPr>
              <a:t>By choosing the edgier script and collaborating closely, the client effectively showcased Mobility's capabilities to a wider audience</a:t>
            </a:r>
            <a:endParaRPr lang="en-US" sz="1200" dirty="0">
              <a:latin typeface="Poppins"/>
              <a:cs typeface="Poppins"/>
            </a:endParaRPr>
          </a:p>
        </p:txBody>
      </p:sp>
      <p:pic>
        <p:nvPicPr>
          <p:cNvPr id="13" name="Picture 12" descr="A close-up of a person shaking a person&amp;#39;s hand&#10;&#10;Description automatically generated">
            <a:extLst>
              <a:ext uri="{FF2B5EF4-FFF2-40B4-BE49-F238E27FC236}">
                <a16:creationId xmlns:a16="http://schemas.microsoft.com/office/drawing/2014/main" id="{2F1D7EE5-7739-6A3F-7EDD-DB4A2720FFF1}"/>
              </a:ext>
            </a:extLst>
          </p:cNvPr>
          <p:cNvPicPr>
            <a:picLocks noChangeAspect="1"/>
          </p:cNvPicPr>
          <p:nvPr/>
        </p:nvPicPr>
        <p:blipFill>
          <a:blip r:embed="rId3"/>
          <a:stretch>
            <a:fillRect/>
          </a:stretch>
        </p:blipFill>
        <p:spPr>
          <a:xfrm>
            <a:off x="7884297" y="2433595"/>
            <a:ext cx="4057135" cy="2065878"/>
          </a:xfrm>
          <a:prstGeom prst="rect">
            <a:avLst/>
          </a:prstGeom>
        </p:spPr>
      </p:pic>
      <p:pic>
        <p:nvPicPr>
          <p:cNvPr id="5" name="Picture 4" descr="A close up of a tire&#10;&#10;Description automatically generated">
            <a:extLst>
              <a:ext uri="{FF2B5EF4-FFF2-40B4-BE49-F238E27FC236}">
                <a16:creationId xmlns:a16="http://schemas.microsoft.com/office/drawing/2014/main" id="{BA570D1E-36A0-E6B6-D118-DFFCC2A26C63}"/>
              </a:ext>
            </a:extLst>
          </p:cNvPr>
          <p:cNvPicPr>
            <a:picLocks noChangeAspect="1"/>
          </p:cNvPicPr>
          <p:nvPr/>
        </p:nvPicPr>
        <p:blipFill>
          <a:blip r:embed="rId4"/>
          <a:stretch>
            <a:fillRect/>
          </a:stretch>
        </p:blipFill>
        <p:spPr>
          <a:xfrm>
            <a:off x="7887729" y="4574759"/>
            <a:ext cx="4057136" cy="2060807"/>
          </a:xfrm>
          <a:prstGeom prst="rect">
            <a:avLst/>
          </a:prstGeom>
        </p:spPr>
      </p:pic>
      <p:pic>
        <p:nvPicPr>
          <p:cNvPr id="7" name="Picture 6" descr="A large warehouse with many trucks parked in a parking lot&#10;&#10;Description automatically generated">
            <a:extLst>
              <a:ext uri="{FF2B5EF4-FFF2-40B4-BE49-F238E27FC236}">
                <a16:creationId xmlns:a16="http://schemas.microsoft.com/office/drawing/2014/main" id="{285A1F0E-5C75-A6E2-4F1A-C290868BCF66}"/>
              </a:ext>
            </a:extLst>
          </p:cNvPr>
          <p:cNvPicPr>
            <a:picLocks noChangeAspect="1"/>
          </p:cNvPicPr>
          <p:nvPr/>
        </p:nvPicPr>
        <p:blipFill>
          <a:blip r:embed="rId5"/>
          <a:stretch>
            <a:fillRect/>
          </a:stretch>
        </p:blipFill>
        <p:spPr>
          <a:xfrm>
            <a:off x="7887729" y="353039"/>
            <a:ext cx="4057135" cy="2012408"/>
          </a:xfrm>
          <a:prstGeom prst="rect">
            <a:avLst/>
          </a:prstGeom>
        </p:spPr>
      </p:pic>
    </p:spTree>
    <p:extLst>
      <p:ext uri="{BB962C8B-B14F-4D97-AF65-F5344CB8AC3E}">
        <p14:creationId xmlns:p14="http://schemas.microsoft.com/office/powerpoint/2010/main" val="319937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False</openByDefault>
  <xsnScope/>
</customXsn>
</file>

<file path=customXml/item3.xml><?xml version="1.0" encoding="utf-8"?>
<p:properties xmlns:p="http://schemas.microsoft.com/office/2006/metadata/properties" xmlns:xsi="http://www.w3.org/2001/XMLSchema-instance" xmlns:pc="http://schemas.microsoft.com/office/infopath/2007/PartnerControls">
  <documentManagement>
    <Notes0 xmlns="f0ee8362-fa7e-4bc9-ab88-7dcfb17cb19b">Hero Sizzle</Notes0>
    <Named_x0020_Account xmlns="f0ee8362-fa7e-4bc9-ab88-7dcfb17cb19b">Microsoft</Named_x0020_Account>
    <Industries xmlns="f0ee8362-fa7e-4bc9-ab88-7dcfb17cb19b">
      <Value>Transportation</Value>
      <Value>AI / AI Models</Value>
    </Industries>
    <ApprovedByClient xmlns="f0ee8362-fa7e-4bc9-ab88-7dcfb17cb19b">false</ApprovedByClient>
    <PlatTech xmlns="f0ee8362-fa7e-4bc9-ab88-7dcfb17cb19b" xsi:nil="true"/>
    <ProjectCompletionDate xmlns="f0ee8362-fa7e-4bc9-ab88-7dcfb17cb19b">2023-12-01T08:00:00+00:00</ProjectCompletionDate>
    <BusinessUnit xmlns="f0ee8362-fa7e-4bc9-ab88-7dcfb17cb19b">
      <Value>Marketing Services</Value>
    </BusinessUnit>
    <Solutions xmlns="f0ee8362-fa7e-4bc9-ab88-7dcfb17cb19b">
      <Value>Video Production</Value>
    </Solutions>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40c5edf46ad0243c172d3e6a5f6fa751">
  <xsd:schema xmlns:xsd="http://www.w3.org/2001/XMLSchema" xmlns:xs="http://www.w3.org/2001/XMLSchema" xmlns:p="http://schemas.microsoft.com/office/2006/metadata/properties" xmlns:ns2="f0ee8362-fa7e-4bc9-ab88-7dcfb17cb19b" targetNamespace="http://schemas.microsoft.com/office/2006/metadata/properties" ma:root="true" ma:fieldsID="f48774ae5cf6ccd45b30992fa6c2b457"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ECDF0C-9559-4EBB-A79E-6EF16B2CBC61}">
  <ds:schemaRefs>
    <ds:schemaRef ds:uri="http://schemas.microsoft.com/sharepoint/v3/contenttype/forms"/>
  </ds:schemaRefs>
</ds:datastoreItem>
</file>

<file path=customXml/itemProps2.xml><?xml version="1.0" encoding="utf-8"?>
<ds:datastoreItem xmlns:ds="http://schemas.openxmlformats.org/officeDocument/2006/customXml" ds:itemID="{9B2FFEE2-417E-4F7F-8B70-AED54CE48335}">
  <ds:schemaRefs>
    <ds:schemaRef ds:uri="http://schemas.microsoft.com/office/2006/metadata/customXsn"/>
  </ds:schemaRefs>
</ds:datastoreItem>
</file>

<file path=customXml/itemProps3.xml><?xml version="1.0" encoding="utf-8"?>
<ds:datastoreItem xmlns:ds="http://schemas.openxmlformats.org/officeDocument/2006/customXml" ds:itemID="{BCE9A8C3-D206-4A84-877A-E0C5CA85C111}">
  <ds:schemaRefs>
    <ds:schemaRef ds:uri="4a674d8d-5ae4-473c-b67e-b0301c6146a3"/>
    <ds:schemaRef ds:uri="8e8b519a-9c33-4eb5-8032-b8e2911b08d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f0ee8362-fa7e-4bc9-ab88-7dcfb17cb19b"/>
  </ds:schemaRefs>
</ds:datastoreItem>
</file>

<file path=customXml/itemProps4.xml><?xml version="1.0" encoding="utf-8"?>
<ds:datastoreItem xmlns:ds="http://schemas.openxmlformats.org/officeDocument/2006/customXml" ds:itemID="{17E3B450-D9CD-4166-B82F-481370A377DF}"/>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Slides>
  <Notes>2</Notes>
  <HiddenSlides>0</HiddenSlide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Office Theme</vt:lpstr>
      <vt:lpstr>Microsoft Video Marketing Sizzle</vt:lpstr>
      <vt:lpstr>Video Marketing Sizzle for Mobility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  Video Production Projects</dc:title>
  <dc:creator>Julia Trupp (AFFIRMA)</dc:creator>
  <cp:revision>83</cp:revision>
  <dcterms:created xsi:type="dcterms:W3CDTF">2021-01-15T21:45:02Z</dcterms:created>
  <dcterms:modified xsi:type="dcterms:W3CDTF">2025-12-01T12:17:44Z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2021-01-15T21:45:02Z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a7192c71-12cc-4895-a527-adb89be4cef4</vt:lpwstr>
  </property>
  <property fmtid="{D5CDD505-2E9C-101B-9397-08002B2CF9AE}" pid="8" name="MSIP_Label_f42aa342-8706-4288-bd11-ebb85995028c_ContentBits">
    <vt:lpwstr>0</vt:lpwstr>
  </property>
  <property fmtid="{D5CDD505-2E9C-101B-9397-08002B2CF9AE}" pid="9" name="ContentTypeId">
    <vt:lpwstr>0x0101000D23BCBB7020E34DAE994A365BA94206</vt:lpwstr>
  </property>
  <property fmtid="{D5CDD505-2E9C-101B-9397-08002B2CF9AE}" pid="10" name="MediaServiceImageTags">
    <vt:lpwstr/>
  </property>
</Properties>
</file>